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Lobster"/>
      <p:regular r:id="rId41"/>
    </p:embeddedFont>
    <p:embeddedFont>
      <p:font typeface="PT Sans Narrow"/>
      <p:regular r:id="rId42"/>
      <p:bold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PTSansNarrow-regular.fntdata"/><Relationship Id="rId41" Type="http://schemas.openxmlformats.org/officeDocument/2006/relationships/font" Target="fonts/Lobster-regular.fntdata"/><Relationship Id="rId22" Type="http://schemas.openxmlformats.org/officeDocument/2006/relationships/slide" Target="slides/slide18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7.xml"/><Relationship Id="rId43" Type="http://schemas.openxmlformats.org/officeDocument/2006/relationships/font" Target="fonts/PTSansNarrow-bold.fntdata"/><Relationship Id="rId24" Type="http://schemas.openxmlformats.org/officeDocument/2006/relationships/slide" Target="slides/slide20.xml"/><Relationship Id="rId46" Type="http://schemas.openxmlformats.org/officeDocument/2006/relationships/font" Target="fonts/OpenSans-italic.fntdata"/><Relationship Id="rId23" Type="http://schemas.openxmlformats.org/officeDocument/2006/relationships/slide" Target="slides/slide19.xml"/><Relationship Id="rId45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- Cent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666750" y="1700212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77800" lvl="2" marL="0" marR="0" rtl="0" algn="ctr">
              <a:spcBef>
                <a:spcPts val="0"/>
              </a:spcBef>
              <a:buNone/>
              <a:defRPr sz="700"/>
            </a:lvl3pPr>
            <a:lvl4pPr indent="254000" lvl="3" marL="0" marR="0" rtl="0" algn="ctr">
              <a:spcBef>
                <a:spcPts val="0"/>
              </a:spcBef>
              <a:buNone/>
              <a:defRPr sz="700"/>
            </a:lvl4pPr>
            <a:lvl5pPr indent="342900" lvl="4" marL="0" marR="0" rtl="0" algn="ctr">
              <a:spcBef>
                <a:spcPts val="0"/>
              </a:spcBef>
              <a:buNone/>
              <a:defRPr sz="700"/>
            </a:lvl5pPr>
            <a:lvl6pPr indent="431800" lvl="5" marL="0" marR="0" rtl="0" algn="ctr">
              <a:spcBef>
                <a:spcPts val="0"/>
              </a:spcBef>
              <a:buNone/>
              <a:defRPr sz="700"/>
            </a:lvl6pPr>
            <a:lvl7pPr indent="520700" lvl="6" marL="0" marR="0" rtl="0" algn="ctr">
              <a:spcBef>
                <a:spcPts val="0"/>
              </a:spcBef>
              <a:buNone/>
              <a:defRPr sz="700"/>
            </a:lvl7pPr>
            <a:lvl8pPr indent="596900" lvl="7" marL="0" marR="0" rtl="0" algn="ctr">
              <a:spcBef>
                <a:spcPts val="0"/>
              </a:spcBef>
              <a:buNone/>
              <a:defRPr sz="700"/>
            </a:lvl8pPr>
            <a:lvl9pPr indent="685800" lvl="8" marL="0" marR="0" rtl="0" algn="ctr">
              <a:spcBef>
                <a:spcPts val="0"/>
              </a:spcBef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09.jpg"/><Relationship Id="rId5" Type="http://schemas.openxmlformats.org/officeDocument/2006/relationships/image" Target="../media/image0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tutorial.djangogirls.org/tr/index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www.kadinyazilimci.com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twitter.com/djangogirlsesk" TargetMode="External"/><Relationship Id="rId4" Type="http://schemas.openxmlformats.org/officeDocument/2006/relationships/hyperlink" Target="https://twitter.com/djangogirls" TargetMode="External"/><Relationship Id="rId5" Type="http://schemas.openxmlformats.org/officeDocument/2006/relationships/hyperlink" Target="https://twitter.com/djangogirlsist" TargetMode="External"/><Relationship Id="rId6" Type="http://schemas.openxmlformats.org/officeDocument/2006/relationships/hyperlink" Target="https://www.facebook.com/djangogirlsistanbul/" TargetMode="External"/><Relationship Id="rId7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lwn.net/Articles/651833/" TargetMode="External"/><Relationship Id="rId4" Type="http://schemas.openxmlformats.org/officeDocument/2006/relationships/hyperlink" Target="https://djangogirls.org" TargetMode="External"/><Relationship Id="rId5" Type="http://schemas.openxmlformats.org/officeDocument/2006/relationships/hyperlink" Target="https://djangogirls.org/istanbul" TargetMode="External"/><Relationship Id="rId6" Type="http://schemas.openxmlformats.org/officeDocument/2006/relationships/hyperlink" Target="https://djangogirls.org/eskisehir" TargetMode="External"/><Relationship Id="rId7" Type="http://schemas.openxmlformats.org/officeDocument/2006/relationships/hyperlink" Target="http://tutorial.djangogirls.org/tr/index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mailto:herkes+subscribe@googlegroups.co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Django Girls Tanıtım Atölyesi</a:t>
            </a:r>
          </a:p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Ege Orhan - Elif T. Kuş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Bütçe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Django organizatör kitapçığındaki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bütçeden yola çıkarak yaptık: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800" y="2480037"/>
            <a:ext cx="251460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975" y="445012"/>
            <a:ext cx="2486025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Neler yapmak gerekiyor?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1950" lvl="0" marL="457200" rtl="0">
              <a:spcBef>
                <a:spcPts val="0"/>
              </a:spcBef>
              <a:buSzPct val="100000"/>
            </a:pPr>
            <a:r>
              <a:rPr lang="en" sz="2100"/>
              <a:t>Mentorleri ayarlamak ve onlarla iletişimde kalmak</a:t>
            </a:r>
          </a:p>
          <a:p>
            <a:pPr indent="-336550" lvl="1" marL="914400" rtl="0">
              <a:spcBef>
                <a:spcPts val="0"/>
              </a:spcBef>
              <a:buSzPct val="100000"/>
            </a:pPr>
            <a:r>
              <a:rPr lang="en" sz="1700"/>
              <a:t>İletişimi sağlamak</a:t>
            </a:r>
          </a:p>
          <a:p>
            <a:pPr indent="-336550" lvl="1" marL="914400" rtl="0">
              <a:spcBef>
                <a:spcPts val="0"/>
              </a:spcBef>
              <a:buSzPct val="100000"/>
            </a:pPr>
            <a:r>
              <a:rPr lang="en" sz="1700"/>
              <a:t>Etkinlikten önce bir mentor toplantısı ayarlamak</a:t>
            </a:r>
          </a:p>
          <a:p>
            <a:pPr indent="-361950" lvl="0" marL="457200" rtl="0">
              <a:spcBef>
                <a:spcPts val="0"/>
              </a:spcBef>
              <a:buSzPct val="100000"/>
            </a:pPr>
            <a:r>
              <a:rPr lang="en" sz="2100"/>
              <a:t>Yemek organizasyonunu yapmak - Kahvaltı ve öğlen yemeği</a:t>
            </a:r>
          </a:p>
          <a:p>
            <a:pPr indent="-361950" lvl="0" marL="457200" rtl="0">
              <a:spcBef>
                <a:spcPts val="0"/>
              </a:spcBef>
              <a:buSzPct val="100000"/>
            </a:pPr>
            <a:r>
              <a:rPr lang="en" sz="2100"/>
              <a:t>Posterler, çıkartmalar, tshirtler, süsler</a:t>
            </a:r>
          </a:p>
          <a:p>
            <a:pPr indent="-361950" lvl="0" marL="457200" rtl="0">
              <a:spcBef>
                <a:spcPts val="0"/>
              </a:spcBef>
              <a:buSzPct val="100000"/>
            </a:pPr>
            <a:r>
              <a:rPr lang="en" sz="2100"/>
              <a:t>Tanıtım</a:t>
            </a:r>
          </a:p>
          <a:p>
            <a:pPr indent="-336550" lvl="1" marL="914400" rtl="0">
              <a:spcBef>
                <a:spcPts val="0"/>
              </a:spcBef>
              <a:buSzPct val="100000"/>
            </a:pPr>
            <a:r>
              <a:rPr lang="en" sz="1700"/>
              <a:t>Basın bülteni</a:t>
            </a:r>
          </a:p>
          <a:p>
            <a:pPr indent="-336550" lvl="1" marL="914400" rtl="0">
              <a:spcBef>
                <a:spcPts val="0"/>
              </a:spcBef>
              <a:buSzPct val="100000"/>
            </a:pPr>
            <a:r>
              <a:rPr lang="en" sz="1700"/>
              <a:t>Sosyal medya hesaplarının aktif kullanılması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Hazırlıklar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Eylül ortasında Meryem, Şirin, Murat ve ben buluştuk. Tarih belirledik. Organizasyon kitapçığına göre yapılması gereken işleri paylaştık.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Mekan zaten vardı - Garaj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Tutorial’ın Türkçe’ye çevirilmesi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Sponsor bulunması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Basın bülteninin hazırlanması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Tarih belirledik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Ekim ortasında tekrar buluştuk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Kasım ortasında daha kalabalık bir ekiple buluştuk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Tutorial işini toparladık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Mentor eksiğini konuştuk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Mekanı konuştuk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Hazırlıklar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5 Aralık’ta mentor toplantısı yaptık ve son hazırlıkları konuştuk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Hafta içinde ufak bir mekan krizimiz oldu. Sığacak mıyız diye tereddüt ettik. 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Cuma günü gece 02:00’ye kadar kalabalık bir ekip mekanı temizlemekle, süslemek ve adam etmekle uğraştı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Cumartesi sabahına herşey yetişti. Mutlu mesut etkinliğe başladık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Etkinlik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598" y="0"/>
            <a:ext cx="3990400" cy="29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66325"/>
            <a:ext cx="2105675" cy="28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0000" y="2307375"/>
            <a:ext cx="3948849" cy="22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199" y="205525"/>
            <a:ext cx="6172252" cy="46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762" y="228975"/>
            <a:ext cx="6313123" cy="46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099" y="110375"/>
            <a:ext cx="6458726" cy="479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299" y="185475"/>
            <a:ext cx="6430351" cy="477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24" y="88325"/>
            <a:ext cx="7115797" cy="476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Biz kimiz?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Ege Orhan - @lilaege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1993’de Ankarada doğdum. Anadolu BÖTE’de okumaktayım. Engelli Entegre Yüksekokulunda Web geliştiricisi olarak çalışıyorum. Django Temelli “Umut Mutfağı” adlı projenin tasarımcıyım. Django ile Aralık ayında gerçekleşen Django Girls İstanbul etkinliğinde tanıştım.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274" y="209200"/>
            <a:ext cx="3408250" cy="4592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550" y="221062"/>
            <a:ext cx="7023023" cy="470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50" y="195212"/>
            <a:ext cx="7100270" cy="475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50" y="190012"/>
            <a:ext cx="7115797" cy="476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324" y="55450"/>
            <a:ext cx="6543175" cy="485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799" y="180050"/>
            <a:ext cx="6444974" cy="47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00" y="220225"/>
            <a:ext cx="7731200" cy="43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Etkinlik sonrası işler hemen bitmiyor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Katılımcılardan ve mentorlerden ayrı ayrı geribildirim aldık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Fotoğrafları toparlamak yayınlamak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Gönüllülerden özellikle gayretli olanlara teşekkür epostaları atmak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Başka organizasyon yapmak isteyenlerle iletişimde kalmak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Bu eğitim sihirli bir şekilde sizi bir programcıya dönüştürmeyecek. 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Eğer bu konuda iyi olmak istiyorsanız, aylara ve hatta yıllara dayanan bir öğrenme ve pratiğe ihtiyacınız var.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Fakat biz size programlamanın ya da websayfası oluşturmanın göründüğü kadar da karmaşık olmadığını göstermek istiyoruz.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Ümit ederiz ki sizin de teknolojiyi bizim kadar sevmenizi sağlayabiliriz!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Tutorial ve öğrenme şekli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Cambria"/>
                <a:ea typeface="Cambria"/>
                <a:cs typeface="Cambria"/>
                <a:sym typeface="Cambria"/>
              </a:rPr>
              <a:t>Atölyede herkes kendi çalışıyor mentorler de katılımcıların sorularına cevap veriyor.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Cambria"/>
                <a:ea typeface="Cambria"/>
                <a:cs typeface="Cambria"/>
                <a:sym typeface="Cambria"/>
              </a:rPr>
              <a:t>Error-driven learning -- hata-güdümlü öğrenme!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0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tutorial.djangogirls.org/tr/index.html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Cambria"/>
                <a:ea typeface="Cambria"/>
                <a:cs typeface="Cambria"/>
                <a:sym typeface="Cambria"/>
              </a:rPr>
              <a:t>Atölye boyunca bu yönergeyi takip edeceğiz, dilerseniz sonra kendinizde devam edebilirsiniz.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Biz kimiz?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Elif T. Kuş - @elifkus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ODTÜ Kimya Mühendisliği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Boğaziçi’nde Bilişsel Bilim yüksek lisansı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9 senedir programcı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Web ve mobil projeler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Java, C#, Python, Objective-C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www.kadinyazilimci.com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Tutorial - Python’a Giriş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Python - Django Nedir?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Web iskeleti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Login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Güvenlik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Yapı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Admin .. herşey hazır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MVC iskeleti ama tam da değil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Controller’a view</a:t>
            </a:r>
          </a:p>
          <a:p>
            <a:pPr indent="-381000" lvl="1" marL="914400">
              <a:spcBef>
                <a:spcPts val="0"/>
              </a:spcBef>
              <a:buSzPct val="100000"/>
            </a:pPr>
            <a:r>
              <a:rPr lang="en" sz="2400"/>
              <a:t>View’a template diyorlar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Django modelleri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Django admin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Tutorial - Django Views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Bitirirken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9 nisan da  da sizi yanımızda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görmek istiyoruz.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CC0000"/>
                </a:solidFill>
              </a:rPr>
              <a:t>Twitter/</a:t>
            </a:r>
            <a:r>
              <a:rPr b="1" lang="en" sz="2400" u="sng">
                <a:solidFill>
                  <a:schemeClr val="hlink"/>
                </a:solidFill>
                <a:hlinkClick r:id="rId3"/>
              </a:rPr>
              <a:t>djangogirlsesk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CC0000"/>
                </a:solidFill>
              </a:rPr>
              <a:t>Facebook/djangogirlsesk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000" u="sng">
                <a:solidFill>
                  <a:schemeClr val="hlink"/>
                </a:solidFill>
                <a:hlinkClick r:id="rId4"/>
              </a:rPr>
              <a:t>@djangogirls</a:t>
            </a:r>
            <a:r>
              <a:rPr b="1" lang="en" sz="2000">
                <a:solidFill>
                  <a:srgbClr val="CC0000"/>
                </a:solidFill>
              </a:rPr>
              <a:t> </a:t>
            </a:r>
            <a:r>
              <a:rPr b="1" lang="en" sz="2000" u="sng">
                <a:solidFill>
                  <a:schemeClr val="hlink"/>
                </a:solidFill>
                <a:hlinkClick r:id="rId5"/>
              </a:rPr>
              <a:t>@djangogirlsist</a:t>
            </a:r>
            <a:r>
              <a:rPr b="1" lang="en" sz="2000">
                <a:solidFill>
                  <a:srgbClr val="CC0000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000" u="sng">
                <a:solidFill>
                  <a:schemeClr val="hlink"/>
                </a:solidFill>
                <a:hlinkClick r:id="rId6"/>
              </a:rPr>
              <a:t>Facebook/djangogirlsistanbul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4" name="Shape 2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1199" y="171649"/>
            <a:ext cx="5053575" cy="265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Referanslar</a:t>
            </a: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Ola ve Ola’nın hikayesi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https://lwn.net/Articles/651833/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https://djangogirls.org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https://djangogirls.org/istanbul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Yakında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https://djangogirls.org/eskisehir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7"/>
              </a:rPr>
              <a:t>http://tutorial.djangogirls.org/tr/index.html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Kadın yazılımcı - www.kadinyazilimci.com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Blog - www.kadinyazilimci.com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Eposta listesi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herkes+subscribe@googlegroups.com</a:t>
            </a:r>
            <a:r>
              <a:rPr lang="en"/>
              <a:t>’a email 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Yazılım etkinliklerinde stand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Konuşmacı 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Facebook - http://facebook.com/kadinyazilimci/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Twitter - @kadinyazilimci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559" y="1291228"/>
            <a:ext cx="3429000" cy="25610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4458253" y="1764675"/>
            <a:ext cx="3332999" cy="16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Ola Sitarska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&amp;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Ola Sendecka</a:t>
            </a:r>
          </a:p>
        </p:txBody>
      </p:sp>
      <p:sp>
        <p:nvSpPr>
          <p:cNvPr id="94" name="Shape 94"/>
          <p:cNvSpPr txBox="1"/>
          <p:nvPr>
            <p:ph type="title"/>
          </p:nvPr>
        </p:nvSpPr>
        <p:spPr>
          <a:xfrm>
            <a:off x="641550" y="316900"/>
            <a:ext cx="8032500" cy="56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Django Girls nasıl başladı?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50975"/>
            <a:ext cx="8520599" cy="566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Django Girls nasıl başladı?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Ola Sitarska ve Ola Sendecka Polonya’daki Django konferansı organizasyonu sırasında tanışıyorlar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Ana fikir kadınların kendini rahat hissedebilecekleri, dışardan gelmiş gibi hissetmeyecekleri bir ortamda kod yazmaları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Eurocon 2014 etkinliği sırasında ilk Django Girls etkinliği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Tutorial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Organizatör Kitapçığı ve Mentor Kitapçığı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Django Girls Dünyada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266325"/>
            <a:ext cx="22071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Şimdiye kadar</a:t>
            </a:r>
          </a:p>
          <a:p>
            <a:pPr lv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3754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400"/>
              <a:t>katılımcı</a:t>
            </a:r>
          </a:p>
          <a:p>
            <a:pPr lv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58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400"/>
              <a:t>ülke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825" y="1152425"/>
            <a:ext cx="6043075" cy="347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Django Girls Istanbul’a nasıl başladık?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266325"/>
            <a:ext cx="43344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Herşey bir Tweet’le başladı.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Kadın yazılımcı’dan 3 kişi ve Garaj’dan Murat’la toplandık.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Organizatör kitapçığı şahane, herşey belli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675" y="1152475"/>
            <a:ext cx="404043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Neler yapmak gerekiyor?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Tarih belirlemek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Bütçe çıkartmak 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Sponsor bulmak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Mekan ayarlamak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Mentorleri ayarlamak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Başvuruları almak, değerlendirmek, takımları oluşturmak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